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1443C-3E8D-46CD-99C3-DEC87A428C41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5A5FB-5E88-4210-A9D2-C634BD9CC0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590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5D8F6-263D-4E8D-89CE-C6AD2EFA09F2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7083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01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276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499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31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70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52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291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519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18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150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86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0F0C5-1CE8-4B47-9C57-535EBD64828B}" type="datetime1">
              <a:rPr lang="en-US" smtClean="0"/>
              <a:t>4/3/2024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3867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PT Root UI" panose="020B0303020202020204" pitchFamily="34" charset="-52"/>
                <a:ea typeface="PT Root UI" panose="020B0303020202020204" pitchFamily="34" charset="-52"/>
              </a:defRPr>
            </a:lvl1pPr>
            <a:lvl2pPr>
              <a:defRPr>
                <a:latin typeface="PT Root UI" panose="020B0303020202020204" pitchFamily="34" charset="-52"/>
                <a:ea typeface="PT Root UI" panose="020B0303020202020204" pitchFamily="34" charset="-52"/>
              </a:defRPr>
            </a:lvl2pPr>
            <a:lvl3pPr>
              <a:defRPr>
                <a:latin typeface="PT Root UI" panose="020B0303020202020204" pitchFamily="34" charset="-52"/>
                <a:ea typeface="PT Root UI" panose="020B0303020202020204" pitchFamily="34" charset="-52"/>
              </a:defRPr>
            </a:lvl3pPr>
            <a:lvl4pPr>
              <a:defRPr>
                <a:latin typeface="PT Root UI" panose="020B0303020202020204" pitchFamily="34" charset="-52"/>
                <a:ea typeface="PT Root UI" panose="020B0303020202020204" pitchFamily="34" charset="-52"/>
              </a:defRPr>
            </a:lvl4pPr>
            <a:lvl5pPr>
              <a:defRPr>
                <a:latin typeface="PT Root UI" panose="020B0303020202020204" pitchFamily="34" charset="-52"/>
                <a:ea typeface="PT Root UI" panose="020B0303020202020204" pitchFamily="34" charset="-52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17351" y="62110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PT Root UI Light" panose="020B0203020202020204" pitchFamily="34" charset="-52"/>
                <a:ea typeface="PT Root UI Light" panose="020B0203020202020204" pitchFamily="34" charset="-52"/>
              </a:defRPr>
            </a:lvl1pPr>
          </a:lstStyle>
          <a:p>
            <a:fld id="{748D0776-2027-49E3-9E69-9347B21BD90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677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16470-81D1-45A7-8244-55B741104EE5}" type="datetimeFigureOut">
              <a:rPr lang="ru-RU" smtClean="0"/>
              <a:t>03.04.2024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A2090-3641-4CA6-83B6-2898900EC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01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3A2BB27-C1AD-AAC1-A9FA-F792F65B8BB7}"/>
              </a:ext>
            </a:extLst>
          </p:cNvPr>
          <p:cNvSpPr txBox="1"/>
          <p:nvPr/>
        </p:nvSpPr>
        <p:spPr>
          <a:xfrm>
            <a:off x="687606" y="1700213"/>
            <a:ext cx="11299581" cy="3131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44767" fontAlgn="auto">
              <a:lnSpc>
                <a:spcPts val="794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dirty="0" smtClean="0">
                <a:latin typeface="PT Root UI Medium" panose="020B0503020202020204" pitchFamily="34" charset="-52"/>
                <a:ea typeface="PT Root UI Medium" panose="020B0503020202020204" pitchFamily="34" charset="-52"/>
                <a:cs typeface="Segoe UI Semibold" panose="020B0702040204020203" pitchFamily="34" charset="0"/>
              </a:rPr>
              <a:t>Сервисы Цифровой платформы МСП: </a:t>
            </a:r>
          </a:p>
          <a:p>
            <a:pPr defTabSz="944767" fontAlgn="auto">
              <a:lnSpc>
                <a:spcPts val="794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800" dirty="0" smtClean="0">
                <a:latin typeface="PT Root UI Medium" panose="020B0503020202020204" pitchFamily="34" charset="-52"/>
                <a:ea typeface="PT Root UI Medium" panose="020B0503020202020204" pitchFamily="34" charset="-52"/>
                <a:cs typeface="Segoe UI Semibold" panose="020B0702040204020203" pitchFamily="34" charset="0"/>
              </a:rPr>
              <a:t>Производственная кооперация и сбыт </a:t>
            </a:r>
            <a:endParaRPr lang="x-none" sz="4800" dirty="0">
              <a:latin typeface="PT Root UI Medium" panose="020B0503020202020204" pitchFamily="34" charset="-52"/>
              <a:ea typeface="PT Root UI Medium" panose="020B0503020202020204" pitchFamily="34" charset="-52"/>
              <a:cs typeface="Segoe UI Semibold" panose="020B0702040204020203" pitchFamily="34" charset="0"/>
            </a:endParaRPr>
          </a:p>
        </p:txBody>
      </p:sp>
      <p:pic>
        <p:nvPicPr>
          <p:cNvPr id="16" name="Рисунок 57">
            <a:extLst>
              <a:ext uri="{FF2B5EF4-FFF2-40B4-BE49-F238E27FC236}">
                <a16:creationId xmlns:a16="http://schemas.microsoft.com/office/drawing/2014/main" id="{B09A6947-A8A5-2D52-4E52-307D97028F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11" y="643066"/>
            <a:ext cx="1446846" cy="7564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624" y="656553"/>
            <a:ext cx="3828418" cy="742883"/>
          </a:xfrm>
          <a:prstGeom prst="rect">
            <a:avLst/>
          </a:prstGeom>
        </p:spPr>
      </p:pic>
      <p:pic>
        <p:nvPicPr>
          <p:cNvPr id="6" name="Picture 2" descr="http://qrcoder.ru/code/?https%3A%2F%2Ft.me%2Fcorpmspof&amp;4&amp;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262" y="5288135"/>
            <a:ext cx="1225180" cy="122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188519" y="3779753"/>
            <a:ext cx="1415772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44767"/>
            <a:r>
              <a:rPr lang="ru-RU" sz="16000" b="1" dirty="0" smtClean="0">
                <a:ln w="12700">
                  <a:solidFill>
                    <a:schemeClr val="bg1"/>
                  </a:solidFill>
                </a:ln>
                <a:noFill/>
                <a:latin typeface="PT Root UI Bold" panose="020B0303020202020204" pitchFamily="34" charset="77"/>
                <a:ea typeface="PT Root UI Bold" panose="020B0303020202020204" pitchFamily="34" charset="77"/>
                <a:cs typeface="Segoe UI Semibold" panose="020B0702040204020203" pitchFamily="34" charset="0"/>
              </a:rPr>
              <a:t>↘</a:t>
            </a:r>
            <a:endParaRPr lang="ru-RU" sz="16000" b="1" dirty="0">
              <a:ln w="12700">
                <a:solidFill>
                  <a:schemeClr val="bg1"/>
                </a:solidFill>
              </a:ln>
              <a:noFill/>
              <a:latin typeface="PT Root UI Bold" panose="020B0303020202020204" pitchFamily="34" charset="77"/>
              <a:ea typeface="PT Root UI Bold" panose="020B0303020202020204" pitchFamily="34" charset="77"/>
              <a:cs typeface="Segoe UI Semibold" panose="020B07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7AB776-629D-FA0C-C6C2-00125FD75143}"/>
              </a:ext>
            </a:extLst>
          </p:cNvPr>
          <p:cNvSpPr txBox="1"/>
          <p:nvPr/>
        </p:nvSpPr>
        <p:spPr>
          <a:xfrm>
            <a:off x="8224547" y="5900725"/>
            <a:ext cx="2280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bg1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 Semibold" panose="020B0702040204020203" pitchFamily="34" charset="0"/>
              </a:rPr>
              <a:t>Слушаем Вас</a:t>
            </a:r>
          </a:p>
          <a:p>
            <a:pPr algn="r"/>
            <a:r>
              <a:rPr lang="ru-RU" sz="1400" dirty="0">
                <a:solidFill>
                  <a:schemeClr val="bg1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 Semibold" panose="020B0702040204020203" pitchFamily="34" charset="0"/>
              </a:rPr>
              <a:t>в</a:t>
            </a:r>
            <a:r>
              <a:rPr lang="ru-RU" sz="1400" dirty="0" smtClean="0">
                <a:solidFill>
                  <a:schemeClr val="bg1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 Semibold" panose="020B0702040204020203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 Semibold" panose="020B0702040204020203" pitchFamily="34" charset="0"/>
              </a:rPr>
              <a:t>Telegram</a:t>
            </a:r>
            <a:endParaRPr lang="ru-RU" sz="1400" dirty="0" smtClean="0">
              <a:solidFill>
                <a:schemeClr val="bg1"/>
              </a:solidFill>
              <a:latin typeface="PT Root UI" panose="020B0303020202020204" pitchFamily="34" charset="-52"/>
              <a:ea typeface="PT Root UI" panose="020B0303020202020204" pitchFamily="34" charset="-52"/>
              <a:cs typeface="Segoe UI Semibold" panose="020B0702040204020203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197" y="659219"/>
            <a:ext cx="1844582" cy="41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077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70">
              <a:lnSpc>
                <a:spcPts val="1425"/>
              </a:lnSpc>
            </a:pPr>
            <a:fld id="{81D60167-4931-47E6-BA6A-407CBD079E47}" type="slidenum">
              <a:rPr spc="-5" dirty="0"/>
              <a:t>2</a:t>
            </a:fld>
            <a:endParaRPr spc="-5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7699" t="10882" r="26825" b="56808"/>
          <a:stretch/>
        </p:blipFill>
        <p:spPr>
          <a:xfrm>
            <a:off x="0" y="18143"/>
            <a:ext cx="12192000" cy="48725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29086" t="44497" r="49406" b="37849"/>
          <a:stretch/>
        </p:blipFill>
        <p:spPr>
          <a:xfrm>
            <a:off x="0" y="5041900"/>
            <a:ext cx="3933371" cy="18161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51249" t="44321" r="27986" b="39272"/>
          <a:stretch/>
        </p:blipFill>
        <p:spPr>
          <a:xfrm>
            <a:off x="3886200" y="5029200"/>
            <a:ext cx="4057389" cy="18034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/>
          <a:srcRect l="29722" t="63087" r="49445" b="20863"/>
          <a:stretch/>
        </p:blipFill>
        <p:spPr>
          <a:xfrm>
            <a:off x="7854462" y="4978400"/>
            <a:ext cx="4337538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35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2743"/>
            <a:ext cx="12192000" cy="964332"/>
          </a:xfrm>
          <a:prstGeom prst="rect">
            <a:avLst/>
          </a:prstGeom>
          <a:gradFill>
            <a:gsLst>
              <a:gs pos="0">
                <a:srgbClr val="9165E8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5699" y="214640"/>
            <a:ext cx="69015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PT Root UI Bold" panose="020B0303020202020204" pitchFamily="34" charset="77"/>
                <a:ea typeface="PT Root UI Bold" panose="020B0303020202020204" pitchFamily="34" charset="77"/>
                <a:cs typeface="Segoe UI Semibold" panose="020B0702040204020203" pitchFamily="34" charset="0"/>
              </a:rPr>
              <a:t>Реестр поставщиков продуктов питания 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7723" t="7303" r="26444" b="13437"/>
          <a:stretch/>
        </p:blipFill>
        <p:spPr>
          <a:xfrm>
            <a:off x="632374" y="765175"/>
            <a:ext cx="5858914" cy="569912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55162" y="765175"/>
            <a:ext cx="5536838" cy="184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216">
              <a:spcBef>
                <a:spcPts val="288"/>
              </a:spcBef>
              <a:spcAft>
                <a:spcPts val="523"/>
              </a:spcAft>
              <a:buClr>
                <a:schemeClr val="tx2"/>
              </a:buClr>
            </a:pPr>
            <a:r>
              <a:rPr lang="ru-RU" sz="2400" b="1" spc="5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Бесплатная база проверенных действующих </a:t>
            </a:r>
            <a:r>
              <a:rPr lang="ru-RU" sz="2400" b="1" spc="5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/>
            </a:r>
            <a:br>
              <a:rPr lang="ru-RU" sz="2400" b="1" spc="5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</a:br>
            <a:r>
              <a:rPr lang="ru-RU" sz="2400" b="1" spc="5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и </a:t>
            </a:r>
            <a:r>
              <a:rPr lang="ru-RU" sz="2400" b="1" spc="5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потенциальных поставщиков продуктов питания </a:t>
            </a:r>
            <a:r>
              <a:rPr lang="ru-RU" sz="2400" b="1" spc="5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из </a:t>
            </a:r>
            <a:r>
              <a:rPr lang="ru-RU" sz="2400" b="1" spc="5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числа МСП со всей России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B21C0C5-6AD4-AF49-90A5-958F9466F586}"/>
              </a:ext>
            </a:extLst>
          </p:cNvPr>
          <p:cNvSpPr/>
          <p:nvPr/>
        </p:nvSpPr>
        <p:spPr>
          <a:xfrm>
            <a:off x="6845525" y="2843283"/>
            <a:ext cx="1242138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216">
              <a:spcBef>
                <a:spcPts val="288"/>
              </a:spcBef>
              <a:spcAft>
                <a:spcPts val="523"/>
              </a:spcAft>
            </a:pPr>
            <a:r>
              <a:rPr lang="ru-RU" sz="4000" spc="5" dirty="0" smtClean="0">
                <a:solidFill>
                  <a:srgbClr val="9165E8"/>
                </a:solidFill>
                <a:latin typeface="PT Root UI Bold" panose="020B0603020202020204" pitchFamily="34" charset="-52"/>
                <a:ea typeface="PT Root UI Bold" panose="020B0603020202020204" pitchFamily="34" charset="-52"/>
                <a:cs typeface="Segoe UI Semibold" panose="020B0702040204020203" pitchFamily="34" charset="0"/>
              </a:rPr>
              <a:t>&gt;900</a:t>
            </a:r>
            <a:endParaRPr lang="ru-RU" sz="4000" spc="5" dirty="0">
              <a:solidFill>
                <a:srgbClr val="9165E8"/>
              </a:solidFill>
              <a:latin typeface="PT Root UI Bold" panose="020B0603020202020204" pitchFamily="34" charset="-52"/>
              <a:ea typeface="PT Root UI Bold" panose="020B0603020202020204" pitchFamily="34" charset="-52"/>
              <a:cs typeface="Segoe UI Semibold" panose="020B07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34186" y="2924175"/>
            <a:ext cx="186782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443">
              <a:spcBef>
                <a:spcPts val="317"/>
              </a:spcBef>
              <a:spcAft>
                <a:spcPts val="576"/>
              </a:spcAft>
            </a:pPr>
            <a:r>
              <a:rPr lang="ru-RU" sz="1200" spc="6" dirty="0">
                <a:solidFill>
                  <a:srgbClr val="19191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отобранных поставщиков продуктов питания </a:t>
            </a:r>
            <a:r>
              <a:rPr lang="en-US" sz="1200" spc="6" dirty="0" smtClean="0">
                <a:solidFill>
                  <a:srgbClr val="19191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US" sz="1200" spc="6" dirty="0" smtClean="0">
                <a:solidFill>
                  <a:srgbClr val="19191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200" spc="6" dirty="0" smtClean="0">
                <a:solidFill>
                  <a:srgbClr val="19191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 </a:t>
            </a:r>
            <a:r>
              <a:rPr lang="ru-RU" sz="1200" spc="6" dirty="0">
                <a:solidFill>
                  <a:srgbClr val="191919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продукции фермеров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05080" y="3799192"/>
            <a:ext cx="537262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443">
              <a:spcBef>
                <a:spcPts val="317"/>
              </a:spcBef>
              <a:spcAft>
                <a:spcPts val="576"/>
              </a:spcAft>
            </a:pPr>
            <a:r>
              <a:rPr lang="ru-RU" sz="1400" b="1" spc="6" dirty="0" smtClean="0">
                <a:solidFill>
                  <a:srgbClr val="191919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Войти в реестр, заявить о себе и найти новых заказчиков:</a:t>
            </a:r>
            <a:endParaRPr lang="ru-RU" sz="1400" b="1" spc="6" dirty="0">
              <a:solidFill>
                <a:srgbClr val="191919"/>
              </a:solidFill>
              <a:latin typeface="PT Root UI" panose="020B0303020202020204" pitchFamily="34" charset="-52"/>
              <a:ea typeface="PT Root UI" panose="020B0303020202020204" pitchFamily="34" charset="-52"/>
              <a:cs typeface="Segoe UI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68134" y="4087050"/>
            <a:ext cx="474509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Aft>
                <a:spcPts val="400"/>
              </a:spcAft>
              <a:buAutoNum type="arabicPeriod"/>
            </a:pP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Авторизоваться на Цифровой платформе МСП</a:t>
            </a: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Выбрать сервис «Производственная кооперация и сбыт» - «Поставщикам продуктов питания: доступ на полки торговых сетей»-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«Реестр поставщиков продуктов питания»</a:t>
            </a: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Подать заявку на вступление, воспользовавшись функционалом «Войти в реестр»</a:t>
            </a: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Пройти верификацию Корпорации МСП и получить информацию о вступлении в реестр в личном кабинете  </a:t>
            </a:r>
            <a:endParaRPr lang="ru-RU" sz="1400" dirty="0">
              <a:latin typeface="PT Root UI" panose="020B0303020202020204" pitchFamily="34" charset="-52"/>
              <a:ea typeface="PT Root UI" panose="020B0303020202020204" pitchFamily="34" charset="-5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644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2743"/>
            <a:ext cx="12192000" cy="964332"/>
          </a:xfrm>
          <a:prstGeom prst="rect">
            <a:avLst/>
          </a:prstGeom>
          <a:gradFill>
            <a:gsLst>
              <a:gs pos="0">
                <a:srgbClr val="9165E8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5699" y="214640"/>
            <a:ext cx="61157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PT Root UI Bold" panose="020B0303020202020204" pitchFamily="34" charset="77"/>
                <a:ea typeface="PT Root UI Bold" panose="020B0303020202020204" pitchFamily="34" charset="77"/>
                <a:cs typeface="Segoe UI Semibold" panose="020B0702040204020203" pitchFamily="34" charset="0"/>
              </a:rPr>
              <a:t>Стать поставщиком торговых сетей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333" t="10741" r="26042" b="11111"/>
          <a:stretch/>
        </p:blipFill>
        <p:spPr>
          <a:xfrm>
            <a:off x="479425" y="765175"/>
            <a:ext cx="5855889" cy="56419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18280" y="2180451"/>
            <a:ext cx="2252077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/>
            <a:r>
              <a:rPr lang="ru-RU" dirty="0">
                <a:latin typeface="PT Root UI Bold" panose="020B0603020202020204" pitchFamily="34" charset="-52"/>
                <a:ea typeface="PT Root UI Bold" panose="020B0603020202020204" pitchFamily="34" charset="-52"/>
                <a:cs typeface="Segoe UI" panose="020B0502040204020203" pitchFamily="34" charset="0"/>
              </a:rPr>
              <a:t>крупнейших </a:t>
            </a:r>
            <a:endParaRPr lang="ru-RU" dirty="0" smtClean="0">
              <a:latin typeface="PT Root UI Bold" panose="020B0603020202020204" pitchFamily="34" charset="-52"/>
              <a:ea typeface="PT Root UI Bold" panose="020B0603020202020204" pitchFamily="34" charset="-52"/>
              <a:cs typeface="Segoe UI" panose="020B0502040204020203" pitchFamily="34" charset="0"/>
            </a:endParaRPr>
          </a:p>
          <a:p>
            <a:pPr defTabSz="1507846"/>
            <a:r>
              <a:rPr lang="ru-RU" dirty="0">
                <a:latin typeface="PT Root UI Bold" panose="020B0603020202020204" pitchFamily="34" charset="-52"/>
                <a:ea typeface="PT Root UI Bold" panose="020B0603020202020204" pitchFamily="34" charset="-52"/>
                <a:cs typeface="Segoe UI" panose="020B0502040204020203" pitchFamily="34" charset="0"/>
              </a:rPr>
              <a:t>т</a:t>
            </a:r>
            <a:r>
              <a:rPr lang="ru-RU" dirty="0" smtClean="0">
                <a:latin typeface="PT Root UI Bold" panose="020B0603020202020204" pitchFamily="34" charset="-52"/>
                <a:ea typeface="PT Root UI Bold" panose="020B0603020202020204" pitchFamily="34" charset="-52"/>
                <a:cs typeface="Segoe UI" panose="020B0502040204020203" pitchFamily="34" charset="0"/>
              </a:rPr>
              <a:t>орговых сетей </a:t>
            </a:r>
            <a:endParaRPr lang="ru-RU" dirty="0">
              <a:latin typeface="PT Root UI Bold" panose="020B0603020202020204" pitchFamily="34" charset="-52"/>
              <a:ea typeface="PT Root UI Bold" panose="020B0603020202020204" pitchFamily="34" charset="-52"/>
              <a:cs typeface="Segoe UI" panose="020B0502040204020203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B21C0C5-6AD4-AF49-90A5-958F9466F586}"/>
              </a:ext>
            </a:extLst>
          </p:cNvPr>
          <p:cNvSpPr/>
          <p:nvPr/>
        </p:nvSpPr>
        <p:spPr>
          <a:xfrm>
            <a:off x="6491288" y="2098715"/>
            <a:ext cx="695641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2786" lvl="0">
              <a:defRPr/>
            </a:pPr>
            <a:r>
              <a:rPr lang="ru-RU" sz="4400" kern="0" spc="-5" dirty="0" smtClean="0">
                <a:latin typeface="PT Root UI Bold" panose="020B0603020202020204" pitchFamily="34" charset="-52"/>
                <a:ea typeface="PT Root UI Bold" panose="020B0603020202020204" pitchFamily="34" charset="-52"/>
                <a:cs typeface="Segoe UI Semibold" panose="020B0702040204020203" pitchFamily="34" charset="0"/>
              </a:rPr>
              <a:t>10</a:t>
            </a:r>
            <a:endParaRPr lang="ru-RU" sz="4400" kern="0" spc="-5" dirty="0">
              <a:latin typeface="PT Root UI Bold" panose="020B0603020202020204" pitchFamily="34" charset="-52"/>
              <a:ea typeface="PT Root UI Bold" panose="020B0603020202020204" pitchFamily="34" charset="-52"/>
              <a:cs typeface="Segoe UI Semibold" panose="020B07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94742" y="2180451"/>
            <a:ext cx="139188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/>
            <a:r>
              <a:rPr lang="ru-RU" dirty="0">
                <a:latin typeface="PT Root UI Bold" panose="020B0603020202020204" pitchFamily="34" charset="-52"/>
                <a:ea typeface="PT Root UI Bold" panose="020B0603020202020204" pitchFamily="34" charset="-52"/>
                <a:cs typeface="Segoe UI" panose="020B0502040204020203" pitchFamily="34" charset="0"/>
              </a:rPr>
              <a:t>номенклатурных </a:t>
            </a:r>
            <a:r>
              <a:rPr lang="ru-RU" dirty="0" smtClean="0">
                <a:latin typeface="PT Root UI Bold" panose="020B0603020202020204" pitchFamily="34" charset="-52"/>
                <a:ea typeface="PT Root UI Bold" panose="020B0603020202020204" pitchFamily="34" charset="-52"/>
                <a:cs typeface="Segoe UI" panose="020B0502040204020203" pitchFamily="34" charset="0"/>
              </a:rPr>
              <a:t>позиций</a:t>
            </a:r>
            <a:endParaRPr lang="ru-RU" dirty="0">
              <a:latin typeface="PT Root UI Bold" panose="020B0603020202020204" pitchFamily="34" charset="-52"/>
              <a:ea typeface="PT Root UI Bold" panose="020B0603020202020204" pitchFamily="34" charset="-52"/>
              <a:cs typeface="Segoe UI Semibold" panose="020B0702040204020203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B21C0C5-6AD4-AF49-90A5-958F9466F586}"/>
              </a:ext>
            </a:extLst>
          </p:cNvPr>
          <p:cNvSpPr/>
          <p:nvPr/>
        </p:nvSpPr>
        <p:spPr>
          <a:xfrm>
            <a:off x="9015340" y="2118896"/>
            <a:ext cx="1256532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2786" lvl="0">
              <a:defRPr/>
            </a:pPr>
            <a:r>
              <a:rPr lang="en-US" sz="4400" kern="0" spc="-5" dirty="0" smtClean="0">
                <a:latin typeface="PT Root UI Bold" panose="020B0603020202020204" pitchFamily="34" charset="-52"/>
                <a:ea typeface="PT Root UI Bold" panose="020B0603020202020204" pitchFamily="34" charset="-52"/>
                <a:cs typeface="Segoe UI Semibold" panose="020B0702040204020203" pitchFamily="34" charset="0"/>
              </a:rPr>
              <a:t>&gt;</a:t>
            </a:r>
            <a:r>
              <a:rPr lang="ru-RU" sz="4400" kern="0" spc="-5" dirty="0" smtClean="0">
                <a:latin typeface="PT Root UI Bold" panose="020B0603020202020204" pitchFamily="34" charset="-52"/>
                <a:ea typeface="PT Root UI Bold" panose="020B0603020202020204" pitchFamily="34" charset="-52"/>
                <a:cs typeface="Segoe UI Semibold" panose="020B0702040204020203" pitchFamily="34" charset="0"/>
              </a:rPr>
              <a:t>750</a:t>
            </a:r>
            <a:endParaRPr lang="ru-RU" sz="4400" kern="0" spc="-5" dirty="0">
              <a:latin typeface="PT Root UI Bold" panose="020B0603020202020204" pitchFamily="34" charset="-52"/>
              <a:ea typeface="PT Root UI Bold" panose="020B0603020202020204" pitchFamily="34" charset="-52"/>
              <a:cs typeface="Segoe UI Semibold" panose="020B0702040204020203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91288" y="3157934"/>
            <a:ext cx="5314694" cy="3539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lang="ru-RU" sz="1400" b="1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Откликнуться на потребности федеральных торговых </a:t>
            </a:r>
            <a:r>
              <a:rPr lang="ru-RU" sz="1400" b="1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/>
            </a:r>
            <a:br>
              <a:rPr lang="ru-RU" sz="1400" b="1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</a:br>
            <a:r>
              <a:rPr lang="ru-RU" sz="1400" b="1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сетей и </a:t>
            </a:r>
            <a:r>
              <a:rPr lang="ru-RU" sz="1400" b="1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других торговых компаний в продовольственных товарах </a:t>
            </a:r>
            <a:r>
              <a:rPr lang="ru-RU" sz="1400" b="1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и </a:t>
            </a:r>
            <a:r>
              <a:rPr lang="ru-RU" sz="1400" b="1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продуктах </a:t>
            </a:r>
            <a:r>
              <a:rPr lang="ru-RU" sz="1400" b="1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питания</a:t>
            </a:r>
            <a:r>
              <a:rPr lang="en-US" sz="1400" b="1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 </a:t>
            </a:r>
            <a:r>
              <a:rPr lang="ru-RU" sz="1400" b="1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и получить обратную связь от заказчика: </a:t>
            </a:r>
            <a:endParaRPr lang="ru-RU" sz="1400" b="1" dirty="0">
              <a:latin typeface="PT Root UI" panose="020B0303020202020204" pitchFamily="34" charset="-52"/>
              <a:ea typeface="PT Root UI" panose="020B0303020202020204" pitchFamily="34" charset="-52"/>
              <a:cs typeface="Segoe UI" panose="020B0502040204020203" pitchFamily="34" charset="0"/>
            </a:endParaRPr>
          </a:p>
          <a:p>
            <a:pPr marL="228600" indent="-228600">
              <a:spcAft>
                <a:spcPts val="400"/>
              </a:spcAft>
              <a:buAutoNum type="arabicPeriod"/>
            </a:pP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Авторизоваться </a:t>
            </a: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на Цифровой платформе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МСП</a:t>
            </a: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Выбрать сервис «Производственная кооперация и сбыт»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- «</a:t>
            </a: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Поставщикам продуктов питания: доступ на полки торговых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сетей»- «Попасть на полки торговых сетей»</a:t>
            </a: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Указать </a:t>
            </a: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в фильтре наименование торговой сети/компании, регион, код ОКПД2 или наименование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продукции</a:t>
            </a:r>
            <a:endParaRPr lang="ru-RU" sz="1400" dirty="0">
              <a:latin typeface="PT Root UI" panose="020B0303020202020204" pitchFamily="34" charset="-52"/>
              <a:ea typeface="PT Root UI" panose="020B0303020202020204" pitchFamily="34" charset="-52"/>
              <a:cs typeface="Segoe UI" panose="020B0502040204020203" pitchFamily="34" charset="0"/>
            </a:endParaRP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Ознакомиться </a:t>
            </a: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с представленными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предложениями</a:t>
            </a: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Направить </a:t>
            </a: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коммерческое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предложение, воспользовавшись </a:t>
            </a: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функционалом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«Отправить КП» к карточке предложения</a:t>
            </a: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Статус и комментарий по заявке можно найти в личном кабинете на Цифровой платформе МСП.</a:t>
            </a: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 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406287" y="765175"/>
            <a:ext cx="57857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Онлайн-сервис, содержащий потребности крупнейших торговых сетей и возможность направить коммерческие предложения и получить статус рассмотрения в режиме «одного окна»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6874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2743"/>
            <a:ext cx="12192000" cy="964332"/>
          </a:xfrm>
          <a:prstGeom prst="rect">
            <a:avLst/>
          </a:prstGeom>
          <a:gradFill>
            <a:gsLst>
              <a:gs pos="0">
                <a:srgbClr val="9165E8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5699" y="214640"/>
            <a:ext cx="104789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PT Root UI Bold" panose="020B0303020202020204" pitchFamily="34" charset="77"/>
                <a:ea typeface="PT Root UI Bold" panose="020B0303020202020204" pitchFamily="34" charset="77"/>
                <a:cs typeface="Segoe UI Semibold" panose="020B0702040204020203" pitchFamily="34" charset="0"/>
              </a:rPr>
              <a:t>Стать поставщиком или оператором Фермерского островка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021" t="11018" r="26771" b="11389"/>
          <a:stretch/>
        </p:blipFill>
        <p:spPr>
          <a:xfrm>
            <a:off x="588138" y="765175"/>
            <a:ext cx="5903150" cy="5699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4367" t="35926" r="31563" b="21852"/>
          <a:stretch/>
        </p:blipFill>
        <p:spPr>
          <a:xfrm>
            <a:off x="7116756" y="680115"/>
            <a:ext cx="4205146" cy="29313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15071" y="3508744"/>
            <a:ext cx="5576929" cy="3488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lang="ru-RU" sz="1400" b="1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Стать поставщиком или оператором Фермерского островка</a:t>
            </a:r>
            <a:endParaRPr lang="ru-RU" sz="1400" b="1" dirty="0">
              <a:latin typeface="PT Root UI" panose="020B0303020202020204" pitchFamily="34" charset="-52"/>
              <a:ea typeface="PT Root UI" panose="020B0303020202020204" pitchFamily="34" charset="-52"/>
              <a:cs typeface="Segoe UI" panose="020B0502040204020203" pitchFamily="34" charset="0"/>
            </a:endParaRPr>
          </a:p>
          <a:p>
            <a:pPr marL="228600" indent="-228600">
              <a:spcAft>
                <a:spcPts val="400"/>
              </a:spcAft>
              <a:buAutoNum type="arabicPeriod"/>
            </a:pP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Авторизоваться на Цифровой платформе МСП</a:t>
            </a: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Выбрать сервис «Производственная кооперация и сбыт» -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«Стать поставщиком или оператором Фермерского островка»</a:t>
            </a: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Ознакомиться с потребностями действующих Фермерских островков, а также с географией действующих торговых объектов </a:t>
            </a:r>
          </a:p>
          <a:p>
            <a:pPr marL="228600" indent="-228600">
              <a:spcAft>
                <a:spcPts val="400"/>
              </a:spcAft>
              <a:buFontTx/>
              <a:buAutoNum type="arabicPeriod"/>
            </a:pP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Направить коммерческое предложение в действующий Фермерский островок </a:t>
            </a:r>
          </a:p>
          <a:p>
            <a:pPr>
              <a:spcAft>
                <a:spcPts val="400"/>
              </a:spcAft>
            </a:pP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     или </a:t>
            </a:r>
          </a:p>
          <a:p>
            <a:pPr>
              <a:spcAft>
                <a:spcPts val="400"/>
              </a:spcAft>
            </a:pP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     Направить заявку на открытие собственной торговой точки </a:t>
            </a:r>
          </a:p>
          <a:p>
            <a:pPr>
              <a:spcAft>
                <a:spcPts val="400"/>
              </a:spcAft>
            </a:pP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5. </a:t>
            </a: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Статус и комментарий по заявке можно найти в личном кабинете на </a:t>
            </a:r>
            <a:r>
              <a:rPr lang="ru-RU" sz="1400" dirty="0" smtClean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  Цифровой </a:t>
            </a:r>
            <a:r>
              <a:rPr lang="ru-RU" sz="1400" dirty="0"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платформе МСП.  </a:t>
            </a:r>
          </a:p>
          <a:p>
            <a:pPr>
              <a:spcAft>
                <a:spcPts val="400"/>
              </a:spcAft>
            </a:pPr>
            <a:endParaRPr lang="ru-RU" sz="1200" dirty="0">
              <a:latin typeface="PT Root UI" panose="020B0303020202020204" pitchFamily="34" charset="-52"/>
              <a:ea typeface="PT Root UI" panose="020B0303020202020204" pitchFamily="34" charset="-5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213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 flipV="1">
            <a:off x="4232275" y="1136127"/>
            <a:ext cx="3698875" cy="110075"/>
          </a:xfrm>
          <a:prstGeom prst="rect">
            <a:avLst/>
          </a:prstGeom>
          <a:solidFill>
            <a:srgbClr val="9165E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265466" y="4910754"/>
            <a:ext cx="290252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786" algn="ctr">
              <a:defRPr/>
            </a:pPr>
            <a:r>
              <a:rPr lang="ru-RU" sz="2400" dirty="0" smtClean="0">
                <a:latin typeface="PT Root UI Medium" panose="020B0503020202020204" pitchFamily="34" charset="-52"/>
                <a:ea typeface="PT Root UI Medium" panose="020B0503020202020204" pitchFamily="34" charset="-52"/>
                <a:cs typeface="Segoe UI Semibold" panose="020B0702040204020203" pitchFamily="34" charset="0"/>
              </a:rPr>
              <a:t>Александр Иса</a:t>
            </a:r>
            <a:r>
              <a:rPr lang="en-US" sz="2400" dirty="0" smtClean="0">
                <a:latin typeface="PT Root UI Medium" panose="020B0503020202020204" pitchFamily="34" charset="-52"/>
                <a:ea typeface="PT Root UI Medium" panose="020B0503020202020204" pitchFamily="34" charset="-52"/>
                <a:cs typeface="Segoe UI Semibold" panose="020B0702040204020203" pitchFamily="34" charset="0"/>
              </a:rPr>
              <a:t>é</a:t>
            </a:r>
            <a:r>
              <a:rPr lang="ru-RU" sz="2400" dirty="0" smtClean="0">
                <a:latin typeface="PT Root UI Medium" panose="020B0503020202020204" pitchFamily="34" charset="-52"/>
                <a:ea typeface="PT Root UI Medium" panose="020B0503020202020204" pitchFamily="34" charset="-52"/>
                <a:cs typeface="Segoe UI Semibold" panose="020B0702040204020203" pitchFamily="34" charset="0"/>
              </a:rPr>
              <a:t>вич</a:t>
            </a:r>
            <a:endParaRPr lang="ru-RU" sz="2400" dirty="0">
              <a:latin typeface="PT Root UI Medium" panose="020B0503020202020204" pitchFamily="34" charset="-52"/>
              <a:ea typeface="PT Root UI Medium" panose="020B0503020202020204" pitchFamily="34" charset="-52"/>
              <a:cs typeface="Segoe UI Semibold" panose="020B0702040204020203" pitchFamily="34" charset="0"/>
            </a:endParaRPr>
          </a:p>
        </p:txBody>
      </p:sp>
      <p:pic>
        <p:nvPicPr>
          <p:cNvPr id="38918" name="Picture 6" descr="http://qrcoder.ru/code/?https%3A%2F%2Ft.me%2Fisaevich_alexander&amp;4&amp;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773" y="2076984"/>
            <a:ext cx="2720436" cy="272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7222829" y="4910754"/>
            <a:ext cx="259709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2786" algn="ctr">
              <a:defRPr/>
            </a:pPr>
            <a:r>
              <a:rPr lang="ru-RU" sz="2400" dirty="0" smtClean="0">
                <a:latin typeface="PT Root UI Medium" panose="020B0503020202020204" pitchFamily="34" charset="-52"/>
                <a:ea typeface="PT Root UI Medium" panose="020B0503020202020204" pitchFamily="34" charset="-52"/>
                <a:cs typeface="Segoe UI Semibold" panose="020B0702040204020203" pitchFamily="34" charset="0"/>
              </a:rPr>
              <a:t>Корпорация </a:t>
            </a:r>
            <a:r>
              <a:rPr lang="ru-RU" sz="2400" dirty="0">
                <a:latin typeface="PT Root UI Medium" panose="020B0503020202020204" pitchFamily="34" charset="-52"/>
                <a:ea typeface="PT Root UI Medium" panose="020B0503020202020204" pitchFamily="34" charset="-52"/>
                <a:cs typeface="Segoe UI Semibold" panose="020B0702040204020203" pitchFamily="34" charset="0"/>
              </a:rPr>
              <a:t>МСП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6C3A99-9410-91D3-76A0-5BB93F9A65D8}"/>
              </a:ext>
            </a:extLst>
          </p:cNvPr>
          <p:cNvSpPr txBox="1"/>
          <p:nvPr/>
        </p:nvSpPr>
        <p:spPr>
          <a:xfrm>
            <a:off x="1969650" y="475352"/>
            <a:ext cx="823143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2786" lvl="0" indent="0" algn="ctr" fontAlgn="auto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latin typeface="PT Root UI Medium" panose="020B0503020202020204" pitchFamily="34" charset="-52"/>
                <a:ea typeface="PT Root UI Medium" panose="020B0503020202020204" pitchFamily="34" charset="-52"/>
                <a:cs typeface="Segoe UI Semibold" panose="020B0702040204020203" pitchFamily="34" charset="0"/>
              </a:rPr>
              <a:t>Остались вопросы?</a:t>
            </a:r>
          </a:p>
        </p:txBody>
      </p:sp>
      <p:pic>
        <p:nvPicPr>
          <p:cNvPr id="16" name="Picture 2" descr="http://qrcoder.ru/code/?https%3A%2F%2Ft.me%2Fcorpmspof&amp;4&amp;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392" y="2030087"/>
            <a:ext cx="2833966" cy="2833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432" y="2923804"/>
            <a:ext cx="998220" cy="99822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351994" y="6021981"/>
            <a:ext cx="9488012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spc="7" dirty="0" smtClean="0">
                <a:solidFill>
                  <a:srgbClr val="191919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8 800 100-</a:t>
            </a:r>
            <a:r>
              <a:rPr lang="ru-RU" sz="3200" spc="7" dirty="0" smtClean="0">
                <a:solidFill>
                  <a:srgbClr val="191919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11</a:t>
            </a:r>
            <a:r>
              <a:rPr lang="en-US" sz="3200" spc="7" dirty="0" smtClean="0">
                <a:solidFill>
                  <a:srgbClr val="191919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-</a:t>
            </a:r>
            <a:r>
              <a:rPr lang="ru-RU" sz="3200" spc="7" dirty="0" smtClean="0">
                <a:solidFill>
                  <a:srgbClr val="191919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00    </a:t>
            </a:r>
            <a:r>
              <a:rPr lang="en-US" sz="3200" spc="7" dirty="0">
                <a:solidFill>
                  <a:srgbClr val="191919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|     </a:t>
            </a:r>
            <a:r>
              <a:rPr lang="en-US" sz="3200" spc="7" dirty="0" smtClean="0">
                <a:solidFill>
                  <a:srgbClr val="191919"/>
                </a:solidFill>
                <a:latin typeface="PT Root UI" panose="020B0303020202020204" pitchFamily="34" charset="-52"/>
                <a:ea typeface="PT Root UI" panose="020B0303020202020204" pitchFamily="34" charset="-52"/>
                <a:cs typeface="Segoe UI" panose="020B0502040204020203" pitchFamily="34" charset="0"/>
              </a:rPr>
              <a:t>www.corpmsp.ru   </a:t>
            </a:r>
            <a:endParaRPr lang="ru-RU" sz="3200" spc="7" dirty="0">
              <a:solidFill>
                <a:srgbClr val="191919"/>
              </a:solidFill>
              <a:latin typeface="PT Root UI" panose="020B0303020202020204" pitchFamily="34" charset="-52"/>
              <a:ea typeface="PT Root UI" panose="020B0303020202020204" pitchFamily="34" charset="-52"/>
              <a:cs typeface="Segoe UI" panose="020B0502040204020203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80283" y="1812577"/>
            <a:ext cx="8121660" cy="3818966"/>
          </a:xfrm>
          <a:prstGeom prst="roundRect">
            <a:avLst>
              <a:gd name="adj" fmla="val 7374"/>
            </a:avLst>
          </a:prstGeom>
          <a:noFill/>
          <a:ln>
            <a:solidFill>
              <a:srgbClr val="50CD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343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354</Words>
  <Application>Microsoft Office PowerPoint</Application>
  <PresentationFormat>Широкоэкранный</PresentationFormat>
  <Paragraphs>43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6" baseType="lpstr">
      <vt:lpstr>Arial</vt:lpstr>
      <vt:lpstr>Calibri</vt:lpstr>
      <vt:lpstr>Calibri Light</vt:lpstr>
      <vt:lpstr>PT Root UI</vt:lpstr>
      <vt:lpstr>PT Root UI Bold</vt:lpstr>
      <vt:lpstr>PT Root UI Light</vt:lpstr>
      <vt:lpstr>PT Root UI Medium</vt:lpstr>
      <vt:lpstr>Segoe UI</vt:lpstr>
      <vt:lpstr>Segoe UI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Петрикова Ольга Сергеевна</dc:creator>
  <cp:lastModifiedBy>user</cp:lastModifiedBy>
  <cp:revision>1</cp:revision>
  <dcterms:created xsi:type="dcterms:W3CDTF">2024-03-29T14:44:26Z</dcterms:created>
  <dcterms:modified xsi:type="dcterms:W3CDTF">2024-04-03T07:28:08Z</dcterms:modified>
</cp:coreProperties>
</file>